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92" r:id="rId2"/>
    <p:sldId id="312" r:id="rId3"/>
    <p:sldId id="293" r:id="rId4"/>
    <p:sldId id="313" r:id="rId5"/>
    <p:sldId id="295" r:id="rId6"/>
    <p:sldId id="296" r:id="rId7"/>
    <p:sldId id="310" r:id="rId8"/>
    <p:sldId id="315" r:id="rId9"/>
    <p:sldId id="337" r:id="rId10"/>
    <p:sldId id="338" r:id="rId11"/>
    <p:sldId id="340" r:id="rId12"/>
    <p:sldId id="316" r:id="rId13"/>
    <p:sldId id="342" r:id="rId14"/>
    <p:sldId id="343" r:id="rId15"/>
    <p:sldId id="344" r:id="rId16"/>
    <p:sldId id="346" r:id="rId17"/>
    <p:sldId id="347" r:id="rId18"/>
    <p:sldId id="348" r:id="rId19"/>
    <p:sldId id="349" r:id="rId20"/>
    <p:sldId id="345" r:id="rId21"/>
  </p:sldIdLst>
  <p:sldSz cx="9144000" cy="6858000" type="screen4x3"/>
  <p:notesSz cx="9939338" cy="6807200"/>
  <p:embeddedFontLst>
    <p:embeddedFont>
      <p:font typeface="Calibri Light" panose="020F0302020204030204" pitchFamily="34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나눔고딕" panose="020D0604000000000000" pitchFamily="50" charset="-127"/>
      <p:regular r:id="rId32"/>
      <p:bold r:id="rId33"/>
    </p:embeddedFont>
    <p:embeddedFont>
      <p:font typeface="Segoe UI Black" panose="020B0A02040204020203" pitchFamily="34" charset="0"/>
      <p:bold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203C"/>
    <a:srgbClr val="0D0D0D"/>
    <a:srgbClr val="2E3336"/>
    <a:srgbClr val="F2F2F2"/>
    <a:srgbClr val="FFCB05"/>
    <a:srgbClr val="F0BF0A"/>
    <a:srgbClr val="D8BA3C"/>
    <a:srgbClr val="D3AA2E"/>
    <a:srgbClr val="D3AA2C"/>
    <a:srgbClr val="DCC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893DD-E2C8-44C9-8FDB-D005D1CF195A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1607C-1B94-4BB7-8664-2E0E66122C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114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86E04-AB08-4F4C-A40E-4A98C8670B6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8525" y="850900"/>
            <a:ext cx="306228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D8A8B-BB35-4B2C-9B37-B4941AB30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5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62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4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7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9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7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8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0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7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84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30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8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58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314950" y="0"/>
            <a:ext cx="3829050" cy="6858000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271266" y="2629779"/>
            <a:ext cx="4753920" cy="95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4950" spc="225" dirty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</a:t>
            </a:r>
            <a:r>
              <a:rPr lang="ko-KR" altLang="en-US" sz="4950" spc="225" dirty="0">
                <a:solidFill>
                  <a:srgbClr val="FFCB0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4950" spc="225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진로</a:t>
            </a:r>
            <a:endParaRPr lang="ru-RU" altLang="ko-KR" sz="4950" spc="225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3397876" y="2439496"/>
            <a:ext cx="1726156" cy="34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200" b="1" spc="225" dirty="0">
                <a:solidFill>
                  <a:srgbClr val="A120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오리엔테이션</a:t>
            </a:r>
            <a:endParaRPr lang="ru-RU" altLang="ko-KR" sz="1200" b="1" spc="225" dirty="0">
              <a:solidFill>
                <a:srgbClr val="A1203C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433838" y="4957668"/>
            <a:ext cx="2363153" cy="68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50" spc="225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세종대학교 </a:t>
            </a:r>
            <a:r>
              <a:rPr lang="ko-KR" altLang="en-US" sz="1350" spc="225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취업지원처</a:t>
            </a:r>
            <a:endParaRPr lang="en-US" altLang="ko-KR" sz="1350" spc="225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350" spc="225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350" spc="225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대학일자리플러스센터</a:t>
            </a:r>
            <a:r>
              <a:rPr lang="en-US" altLang="ko-KR" sz="1350" spc="225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)</a:t>
            </a:r>
            <a:endParaRPr lang="en-US" altLang="ko-KR" sz="1350" spc="225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425992" y="3429001"/>
            <a:ext cx="2363153" cy="34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2023-09-07</a:t>
            </a:r>
            <a:endParaRPr lang="en-US" altLang="ko-KR" sz="1200" spc="225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0" y="487440"/>
            <a:ext cx="76285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중간고사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– 2.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슬기로운 </a:t>
            </a:r>
            <a:r>
              <a:rPr lang="ko-KR" altLang="en-US" sz="2100" dirty="0" err="1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세종생활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or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수요커리어클래스 참여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31" y="1414822"/>
            <a:ext cx="7804097" cy="48408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964728" y="2921000"/>
            <a:ext cx="569422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0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39" y="1414822"/>
            <a:ext cx="5907522" cy="4840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302" y="1673180"/>
            <a:ext cx="2271009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1500" u="sng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슬기로운세종생활</a:t>
            </a:r>
            <a:r>
              <a:rPr lang="ko-KR" altLang="en-US" sz="15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15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or </a:t>
            </a:r>
            <a:r>
              <a:rPr lang="ko-KR" altLang="en-US" sz="15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수요커리어클래스</a:t>
            </a:r>
            <a:endParaRPr lang="en-US" altLang="ko-KR" sz="1500" u="sng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5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프로그램에 참여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0" y="487440"/>
            <a:ext cx="76285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중간고사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– 2.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슬기로운 </a:t>
            </a:r>
            <a:r>
              <a:rPr lang="ko-KR" altLang="en-US" sz="2100" dirty="0" err="1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세종생활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or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수요커리어클래스 참여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8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39" y="487440"/>
            <a:ext cx="578434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기말고사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– 2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학년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: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진로적성검사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1639457"/>
            <a:ext cx="7499312" cy="48895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30588" y="4548846"/>
            <a:ext cx="482138" cy="64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39" y="487440"/>
            <a:ext cx="578434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기말고사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– 2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학년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: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진로적성검사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8" y="1739363"/>
            <a:ext cx="8098973" cy="48724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02628" y="4692580"/>
            <a:ext cx="381653" cy="271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5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1" y="487440"/>
            <a:ext cx="76285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기말고사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– </a:t>
            </a:r>
            <a:r>
              <a:rPr lang="en-US" altLang="ko-KR" sz="2100" dirty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3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학년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: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굿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JOB</a:t>
            </a:r>
            <a:r>
              <a:rPr lang="ko-KR" altLang="en-US" sz="2100" dirty="0" err="1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굿세종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or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현직 동문 멘토링 참여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31" y="1414822"/>
            <a:ext cx="7804097" cy="48408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64728" y="2921000"/>
            <a:ext cx="569422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5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10" y="1503103"/>
            <a:ext cx="5907522" cy="4840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301" y="1761104"/>
            <a:ext cx="2271009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15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굿</a:t>
            </a:r>
            <a:r>
              <a:rPr lang="en-US" altLang="ko-KR" sz="15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JOB </a:t>
            </a:r>
            <a:r>
              <a:rPr lang="ko-KR" altLang="en-US" sz="1500" u="sng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굿세종</a:t>
            </a:r>
            <a:r>
              <a:rPr lang="ko-KR" altLang="en-US" sz="15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15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or </a:t>
            </a:r>
            <a:r>
              <a:rPr lang="ko-KR" altLang="en-US" sz="15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현직 동문 멘토링 프로그램에 참여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1" y="487440"/>
            <a:ext cx="76285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기말고사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– </a:t>
            </a:r>
            <a:r>
              <a:rPr lang="en-US" altLang="ko-KR" sz="2100" dirty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3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학년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: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굿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JOB</a:t>
            </a:r>
            <a:r>
              <a:rPr lang="ko-KR" altLang="en-US" sz="2100" dirty="0" err="1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굿세종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or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현직 동문 멘토링 참여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1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2" y="487440"/>
            <a:ext cx="36456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프로그램 참여 관련 안내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4" y="1414822"/>
            <a:ext cx="8238392" cy="52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2" y="487440"/>
            <a:ext cx="36456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프로그램 참여 관련 안내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653" y="1547446"/>
            <a:ext cx="86516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경력개발시스템에 프로그램 업로드가 되면 </a:t>
            </a:r>
            <a:r>
              <a:rPr lang="ko-KR" altLang="en-US" sz="1600" dirty="0" err="1" smtClean="0"/>
              <a:t>참여신청</a:t>
            </a:r>
            <a:r>
              <a:rPr lang="ko-KR" altLang="en-US" sz="1600" dirty="0" smtClean="0"/>
              <a:t> 가능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이미지를 참고하여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워크넷에서</a:t>
            </a:r>
            <a:r>
              <a:rPr lang="ko-KR" altLang="en-US" sz="1600" dirty="0" smtClean="0"/>
              <a:t> 프로그램에 참여하고자 하는 날짜에 </a:t>
            </a:r>
            <a:r>
              <a:rPr lang="ko-KR" altLang="en-US" sz="1600" dirty="0" err="1" smtClean="0"/>
              <a:t>상담예약</a:t>
            </a:r>
            <a:r>
              <a:rPr lang="ko-KR" altLang="en-US" sz="1600" dirty="0" smtClean="0"/>
              <a:t> 진행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이미지의 학교 검색에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세종대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까지만 입력 후 검색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-&gt; </a:t>
            </a:r>
            <a:r>
              <a:rPr lang="ko-KR" altLang="en-US" sz="1600" dirty="0" smtClean="0"/>
              <a:t>교과목 과제로 프로그램에 참여하는 학생과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일반 프로그램 참여자를 구분하기 위함</a:t>
            </a:r>
            <a:r>
              <a:rPr lang="en-US" altLang="ko-KR" sz="16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해당 예약까지 진행하여야 교과목 과제 프로그램 참여 학생으로 </a:t>
            </a:r>
            <a:r>
              <a:rPr lang="ko-KR" altLang="en-US" sz="1600" dirty="0" err="1" smtClean="0"/>
              <a:t>카운팅</a:t>
            </a:r>
            <a:r>
              <a:rPr lang="ko-KR" altLang="en-US" sz="1600" dirty="0" smtClean="0"/>
              <a:t> 가능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-&gt; </a:t>
            </a:r>
            <a:r>
              <a:rPr lang="ko-KR" altLang="en-US" sz="1600" dirty="0" err="1"/>
              <a:t>워크넷</a:t>
            </a:r>
            <a:r>
              <a:rPr lang="ko-KR" altLang="en-US" sz="1600" dirty="0"/>
              <a:t> 회원가입 시 실명인증이 실패했다는 내용이 뜰 수 있음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: </a:t>
            </a:r>
            <a:r>
              <a:rPr lang="ko-KR" altLang="en-US" sz="1600" dirty="0"/>
              <a:t>해당 상황이 발생하는 경우 사이렌</a:t>
            </a:r>
            <a:r>
              <a:rPr lang="en-US" altLang="ko-KR" sz="1600" dirty="0"/>
              <a:t>24 -&gt; </a:t>
            </a:r>
            <a:r>
              <a:rPr lang="ko-KR" altLang="en-US" sz="1600" dirty="0"/>
              <a:t>고객지원센터 </a:t>
            </a:r>
            <a:r>
              <a:rPr lang="en-US" altLang="ko-KR" sz="1600" dirty="0"/>
              <a:t>-&gt; </a:t>
            </a:r>
            <a:r>
              <a:rPr lang="ko-KR" altLang="en-US" sz="1600" dirty="0"/>
              <a:t>실명등록센터 </a:t>
            </a:r>
            <a:r>
              <a:rPr lang="en-US" altLang="ko-KR" sz="1600" dirty="0"/>
              <a:t>-&gt; </a:t>
            </a:r>
            <a:r>
              <a:rPr lang="ko-KR" altLang="en-US" sz="1600" dirty="0"/>
              <a:t>개인실명등록에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</a:t>
            </a:r>
            <a:r>
              <a:rPr lang="ko-KR" altLang="en-US" sz="1600" dirty="0"/>
              <a:t> 들어가셔서 안내에 따라 개인 </a:t>
            </a:r>
            <a:r>
              <a:rPr lang="ko-KR" altLang="en-US" sz="1600" dirty="0" err="1"/>
              <a:t>실명등록</a:t>
            </a:r>
            <a:r>
              <a:rPr lang="ko-KR" altLang="en-US" sz="1600" dirty="0"/>
              <a:t> 진행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3. </a:t>
            </a:r>
            <a:r>
              <a:rPr lang="ko-KR" altLang="en-US" sz="1600" dirty="0" smtClean="0"/>
              <a:t>진로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취업 교과목을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 이상 수강하시는 학생은 각 과목마다 따로 참여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Ex) </a:t>
            </a:r>
            <a:r>
              <a:rPr lang="ko-KR" altLang="en-US" sz="1600" dirty="0" smtClean="0"/>
              <a:t>진로설정과자기계발과 취업과진로를 모두 듣는 학생이라면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총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번 참여해야 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45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2" y="487440"/>
            <a:ext cx="23003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기타 유의사항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653" y="1547446"/>
            <a:ext cx="865163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과제로 인한 프로그램 참여 시 </a:t>
            </a:r>
            <a:r>
              <a:rPr lang="ko-KR" altLang="en-US" sz="1600" dirty="0" err="1" smtClean="0"/>
              <a:t>공결신청</a:t>
            </a:r>
            <a:r>
              <a:rPr lang="ko-KR" altLang="en-US" sz="1600" dirty="0" smtClean="0"/>
              <a:t> 가능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: </a:t>
            </a:r>
            <a:r>
              <a:rPr lang="ko-KR" altLang="en-US" sz="1600" dirty="0" smtClean="0"/>
              <a:t>포털 </a:t>
            </a:r>
            <a:r>
              <a:rPr lang="en-US" altLang="ko-KR" sz="1600" dirty="0" smtClean="0"/>
              <a:t>-&gt; </a:t>
            </a:r>
            <a:r>
              <a:rPr lang="ko-KR" altLang="en-US" sz="1600" dirty="0" err="1" smtClean="0"/>
              <a:t>학사정보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수업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성적 </a:t>
            </a:r>
            <a:r>
              <a:rPr lang="en-US" altLang="ko-KR" sz="1600" dirty="0" smtClean="0"/>
              <a:t>-&gt; </a:t>
            </a:r>
            <a:r>
              <a:rPr lang="ko-KR" altLang="en-US" sz="1600" dirty="0" err="1" smtClean="0"/>
              <a:t>공결신청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가이드 팝업 자세히 읽어보고 닫기 </a:t>
            </a:r>
            <a:r>
              <a:rPr lang="en-US" altLang="ko-KR" sz="1600" dirty="0" smtClean="0"/>
              <a:t>-&gt;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밑의 </a:t>
            </a:r>
            <a:r>
              <a:rPr lang="ko-KR" altLang="en-US" sz="1600" dirty="0" err="1" smtClean="0"/>
              <a:t>공결구분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‘</a:t>
            </a:r>
            <a:r>
              <a:rPr lang="ko-KR" altLang="en-US" sz="1600" dirty="0" err="1" smtClean="0"/>
              <a:t>일반공결</a:t>
            </a:r>
            <a:r>
              <a:rPr lang="en-US" altLang="ko-KR" sz="1600" dirty="0" smtClean="0"/>
              <a:t>‘ -&gt; </a:t>
            </a:r>
            <a:r>
              <a:rPr lang="ko-KR" altLang="en-US" sz="1600" dirty="0" smtClean="0"/>
              <a:t>사유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기타 부득이한 사유로 인한 </a:t>
            </a:r>
            <a:r>
              <a:rPr lang="ko-KR" altLang="en-US" sz="1600" dirty="0" err="1" smtClean="0"/>
              <a:t>공결</a:t>
            </a:r>
            <a:r>
              <a:rPr lang="en-US" altLang="ko-KR" sz="1600" dirty="0" smtClean="0"/>
              <a:t>‘ -&gt; </a:t>
            </a:r>
            <a:r>
              <a:rPr lang="ko-KR" altLang="en-US" sz="1600" dirty="0" err="1" smtClean="0"/>
              <a:t>공결</a:t>
            </a:r>
            <a:r>
              <a:rPr lang="ko-KR" altLang="en-US" sz="1600" dirty="0" smtClean="0"/>
              <a:t> 내용에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‘</a:t>
            </a:r>
            <a:r>
              <a:rPr lang="ko-KR" altLang="en-US" sz="1600" dirty="0" err="1" smtClean="0"/>
              <a:t>취업지원처</a:t>
            </a:r>
            <a:r>
              <a:rPr lang="ko-KR" altLang="en-US" sz="1600" dirty="0" smtClean="0"/>
              <a:t> 프로그램 참여</a:t>
            </a:r>
            <a:r>
              <a:rPr lang="en-US" altLang="ko-KR" sz="1600" dirty="0" smtClean="0"/>
              <a:t>‘ </a:t>
            </a:r>
            <a:r>
              <a:rPr lang="ko-KR" altLang="en-US" sz="1600" dirty="0" smtClean="0"/>
              <a:t>라고 작성 후 신청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승인이 나면 </a:t>
            </a:r>
            <a:r>
              <a:rPr lang="ko-KR" altLang="en-US" sz="1600" dirty="0" err="1" smtClean="0"/>
              <a:t>공결신청서</a:t>
            </a:r>
            <a:r>
              <a:rPr lang="ko-KR" altLang="en-US" sz="1600" dirty="0" smtClean="0"/>
              <a:t> 출력 </a:t>
            </a:r>
            <a:r>
              <a:rPr lang="en-US" altLang="ko-KR" sz="1600" dirty="0" smtClean="0"/>
              <a:t>-&gt;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err="1" smtClean="0"/>
              <a:t>공결신청</a:t>
            </a:r>
            <a:r>
              <a:rPr lang="ko-KR" altLang="en-US" sz="1600" dirty="0" smtClean="0"/>
              <a:t> 하고자 하는 강의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결석한 강의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교수님께 제출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+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공결인정은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프로그램 진행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날짜기준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11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24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일 까지만 인정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++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현직 동문 멘토링 프로그램은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공결처리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X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: </a:t>
            </a:r>
            <a:r>
              <a:rPr lang="ko-KR" altLang="en-US" sz="1600" dirty="0" err="1" smtClean="0"/>
              <a:t>공결신청은</a:t>
            </a:r>
            <a:r>
              <a:rPr lang="ko-KR" altLang="en-US" sz="1600" dirty="0" smtClean="0"/>
              <a:t> 공지사항으로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일 </a:t>
            </a:r>
            <a:r>
              <a:rPr lang="en-US" altLang="ko-KR" sz="1600" dirty="0" smtClean="0"/>
              <a:t>~~</a:t>
            </a:r>
            <a:r>
              <a:rPr lang="ko-KR" altLang="en-US" sz="1600" dirty="0" smtClean="0"/>
              <a:t>프로그램 참여자 </a:t>
            </a:r>
            <a:r>
              <a:rPr lang="ko-KR" altLang="en-US" sz="1600" dirty="0" err="1" smtClean="0"/>
              <a:t>공결</a:t>
            </a:r>
            <a:r>
              <a:rPr lang="ko-KR" altLang="en-US" sz="1600" dirty="0" smtClean="0"/>
              <a:t> 신청 공지 확인 후 </a:t>
            </a:r>
            <a:r>
              <a:rPr lang="ko-KR" altLang="en-US" sz="1600" dirty="0" err="1" smtClean="0"/>
              <a:t>공결신청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-&gt;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공지가 올라오면 자신이 참여한 프로그램이 맞는지 확인</a:t>
            </a:r>
            <a:r>
              <a:rPr lang="en-US" altLang="ko-KR" sz="1600" dirty="0" smtClean="0"/>
              <a:t>!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6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2" y="487440"/>
            <a:ext cx="23003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기타 유의사항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653" y="1547446"/>
            <a:ext cx="865163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교과목 과제 참여 학생 </a:t>
            </a:r>
            <a:r>
              <a:rPr lang="ko-KR" altLang="en-US" sz="1600" dirty="0" err="1" smtClean="0"/>
              <a:t>카운팅을</a:t>
            </a:r>
            <a:r>
              <a:rPr lang="ko-KR" altLang="en-US" sz="1600" dirty="0" smtClean="0"/>
              <a:t> 위한 </a:t>
            </a:r>
            <a:r>
              <a:rPr lang="ko-KR" altLang="en-US" sz="1600" dirty="0" err="1" smtClean="0"/>
              <a:t>워크넷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상담예약은</a:t>
            </a:r>
            <a:r>
              <a:rPr lang="ko-KR" altLang="en-US" sz="1600" dirty="0" smtClean="0"/>
              <a:t> 시스템상 하나의 </a:t>
            </a:r>
            <a:r>
              <a:rPr lang="ko-KR" altLang="en-US" sz="1600" dirty="0" err="1" smtClean="0"/>
              <a:t>상담예약</a:t>
            </a:r>
            <a:r>
              <a:rPr lang="ko-KR" altLang="en-US" sz="1600" dirty="0" smtClean="0"/>
              <a:t> 날짜가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 지나야 다시 </a:t>
            </a:r>
            <a:r>
              <a:rPr lang="ko-KR" altLang="en-US" sz="1600" dirty="0" err="1" smtClean="0"/>
              <a:t>상담예약이</a:t>
            </a:r>
            <a:r>
              <a:rPr lang="ko-KR" altLang="en-US" sz="1600" dirty="0" smtClean="0"/>
              <a:t> 가능</a:t>
            </a:r>
            <a:r>
              <a:rPr lang="en-US" altLang="ko-KR" sz="1600" dirty="0" smtClean="0"/>
              <a:t>(1</a:t>
            </a:r>
            <a:r>
              <a:rPr lang="ko-KR" altLang="en-US" sz="1600" dirty="0" smtClean="0"/>
              <a:t>개씩 예약 가능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ex) </a:t>
            </a:r>
            <a:r>
              <a:rPr lang="ko-KR" altLang="en-US" sz="1600" dirty="0" smtClean="0"/>
              <a:t>자신이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학년이고</a:t>
            </a:r>
            <a:r>
              <a:rPr lang="en-US" altLang="ko-KR" sz="1600" dirty="0" smtClean="0"/>
              <a:t>, 10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11</a:t>
            </a:r>
            <a:r>
              <a:rPr lang="ko-KR" altLang="en-US" sz="1600" dirty="0" smtClean="0"/>
              <a:t>일 수요커리어클래스를</a:t>
            </a:r>
            <a:r>
              <a:rPr lang="en-US" altLang="ko-KR" sz="1600" dirty="0" smtClean="0"/>
              <a:t>, 10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12</a:t>
            </a:r>
            <a:r>
              <a:rPr lang="ko-KR" altLang="en-US" sz="1600" dirty="0" smtClean="0"/>
              <a:t>일 굿</a:t>
            </a:r>
            <a:r>
              <a:rPr lang="en-US" altLang="ko-KR" sz="1600" dirty="0" smtClean="0"/>
              <a:t>JOB </a:t>
            </a:r>
            <a:r>
              <a:rPr lang="ko-KR" altLang="en-US" sz="1600" dirty="0" err="1" smtClean="0"/>
              <a:t>굿세종을</a:t>
            </a:r>
            <a:r>
              <a:rPr lang="ko-KR" altLang="en-US" sz="1600" dirty="0" smtClean="0"/>
              <a:t> 신청하고자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 한다면</a:t>
            </a:r>
            <a:r>
              <a:rPr lang="en-US" altLang="ko-KR" sz="1600" dirty="0" smtClean="0"/>
              <a:t>, 10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11</a:t>
            </a:r>
            <a:r>
              <a:rPr lang="ko-KR" altLang="en-US" sz="1600" dirty="0" smtClean="0"/>
              <a:t>일과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12</a:t>
            </a:r>
            <a:r>
              <a:rPr lang="ko-KR" altLang="en-US" sz="1600" dirty="0" smtClean="0"/>
              <a:t>일 동시 예약 </a:t>
            </a:r>
            <a:r>
              <a:rPr lang="ko-KR" altLang="en-US" sz="1600" dirty="0" smtClean="0"/>
              <a:t>불가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    = </a:t>
            </a:r>
            <a:r>
              <a:rPr lang="ko-KR" altLang="en-US" sz="1600" dirty="0" smtClean="0"/>
              <a:t>해당 경우에는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11</a:t>
            </a:r>
            <a:r>
              <a:rPr lang="ko-KR" altLang="en-US" sz="1600" dirty="0" smtClean="0"/>
              <a:t>일 수요커리어클래스를 </a:t>
            </a:r>
            <a:r>
              <a:rPr lang="ko-KR" altLang="en-US" sz="1600" dirty="0" err="1" smtClean="0"/>
              <a:t>유드림에서</a:t>
            </a:r>
            <a:r>
              <a:rPr lang="ko-KR" altLang="en-US" sz="1600" dirty="0" smtClean="0"/>
              <a:t> 신청하고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워크넷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상담예약도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11</a:t>
            </a:r>
            <a:r>
              <a:rPr lang="ko-KR" altLang="en-US" sz="1600" dirty="0" smtClean="0"/>
              <a:t>일자에 교과목 과제 참여로 작성하여 예약한 뒤에</a:t>
            </a:r>
            <a:r>
              <a:rPr lang="en-US" altLang="ko-KR" sz="1600" dirty="0" smtClean="0"/>
              <a:t>,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프로그램에 </a:t>
            </a:r>
            <a:r>
              <a:rPr lang="ko-KR" altLang="en-US" sz="1600" dirty="0" smtClean="0"/>
              <a:t>참여하고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워크넷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상담 </a:t>
            </a:r>
            <a:r>
              <a:rPr lang="ko-KR" altLang="en-US" sz="1600" dirty="0" smtClean="0"/>
              <a:t>내역도 상담완료 처리가 되면 </a:t>
            </a:r>
            <a:r>
              <a:rPr lang="en-US" altLang="ko-KR" sz="16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12</a:t>
            </a:r>
            <a:r>
              <a:rPr lang="ko-KR" altLang="en-US" sz="1600" dirty="0" smtClean="0"/>
              <a:t>일 프로그램에 참여하기 전에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다시 한 번 </a:t>
            </a:r>
            <a:r>
              <a:rPr lang="ko-KR" altLang="en-US" sz="1600" dirty="0" err="1" smtClean="0"/>
              <a:t>워크넷에</a:t>
            </a:r>
            <a:r>
              <a:rPr lang="ko-KR" altLang="en-US" sz="1600" dirty="0" smtClean="0"/>
              <a:t> 들어가서 </a:t>
            </a:r>
            <a:r>
              <a:rPr lang="ko-KR" altLang="en-US" sz="1600" dirty="0" err="1" smtClean="0"/>
              <a:t>워크넷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상담예약을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월 </a:t>
            </a:r>
            <a:r>
              <a:rPr lang="en-US" altLang="ko-KR" sz="1600" dirty="0" smtClean="0"/>
              <a:t>12</a:t>
            </a:r>
            <a:r>
              <a:rPr lang="ko-KR" altLang="en-US" sz="1600" dirty="0" smtClean="0"/>
              <a:t>일자로 예약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3. </a:t>
            </a:r>
            <a:r>
              <a:rPr lang="ko-KR" altLang="en-US" sz="1600" dirty="0" smtClean="0"/>
              <a:t>출석체크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퇴실체크</a:t>
            </a:r>
            <a:r>
              <a:rPr lang="ko-KR" altLang="en-US" sz="1600" dirty="0" smtClean="0"/>
              <a:t> 반드시 할 것 </a:t>
            </a:r>
            <a:r>
              <a:rPr lang="en-US" altLang="ko-KR" sz="1600" dirty="0" smtClean="0"/>
              <a:t>-&gt; </a:t>
            </a:r>
            <a:r>
              <a:rPr lang="ko-KR" altLang="en-US" sz="1600" dirty="0" err="1" smtClean="0"/>
              <a:t>출석체크나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퇴실체크</a:t>
            </a:r>
            <a:r>
              <a:rPr lang="ko-KR" altLang="en-US" sz="1600" dirty="0" smtClean="0"/>
              <a:t> 오류가 뜬다면 반드시 </a:t>
            </a:r>
            <a:r>
              <a:rPr lang="ko-KR" altLang="en-US" sz="1600" dirty="0" err="1" smtClean="0"/>
              <a:t>오류화면</a:t>
            </a:r>
            <a:r>
              <a:rPr lang="ko-KR" altLang="en-US" sz="1600" dirty="0" smtClean="0"/>
              <a:t> 캡쳐 후 이의신청 해주시기 바랍니다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오류화면</a:t>
            </a:r>
            <a:r>
              <a:rPr lang="ko-KR" altLang="en-US" sz="1600" dirty="0" smtClean="0"/>
              <a:t> 캡쳐가 없으면 이의신청 처리 불가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6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944809" y="3557395"/>
            <a:ext cx="12501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Shape 388"/>
          <p:cNvSpPr/>
          <p:nvPr/>
        </p:nvSpPr>
        <p:spPr>
          <a:xfrm>
            <a:off x="892463" y="3838098"/>
            <a:ext cx="7465606" cy="19780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취업지원처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안내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위치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학생회관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취업지원처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학생회관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층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대학일자리플러스센터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업무시간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9:00~17:30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점심시간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12:00~13:00)</a:t>
            </a:r>
          </a:p>
          <a:p>
            <a:pPr>
              <a:lnSpc>
                <a:spcPct val="16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대표전화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02-3408-3059(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취업지원처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02-3408-4399(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대학일자리플러스센터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및 이메일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http://udream.sejong.ac.kr / job@sejong.ac.kr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6173083" y="4099827"/>
            <a:ext cx="84843" cy="95942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7196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1A706-7BB7-4DD2-BE28-CB598754EF17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14388" y="2322101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세종대학교 </a:t>
            </a:r>
            <a:r>
              <a:rPr lang="ko-KR" altLang="en-US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취업지원처</a:t>
            </a:r>
            <a:endParaRPr lang="en-US" altLang="ko-KR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en-US" altLang="ko-KR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(</a:t>
            </a:r>
            <a:r>
              <a:rPr lang="ko-KR" alt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대학일자리플러스센터</a:t>
            </a:r>
            <a:r>
              <a:rPr lang="en-US" altLang="ko-KR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)</a:t>
            </a:r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2" y="487440"/>
            <a:ext cx="135282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정리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60357"/>
              </p:ext>
            </p:extLst>
          </p:nvPr>
        </p:nvGraphicFramePr>
        <p:xfrm>
          <a:off x="1064027" y="1588191"/>
          <a:ext cx="6999314" cy="242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9657">
                  <a:extLst>
                    <a:ext uri="{9D8B030D-6E8A-4147-A177-3AD203B41FA5}">
                      <a16:colId xmlns:a16="http://schemas.microsoft.com/office/drawing/2014/main" val="3196021164"/>
                    </a:ext>
                  </a:extLst>
                </a:gridCol>
                <a:gridCol w="3499657">
                  <a:extLst>
                    <a:ext uri="{9D8B030D-6E8A-4147-A177-3AD203B41FA5}">
                      <a16:colId xmlns:a16="http://schemas.microsoft.com/office/drawing/2014/main" val="967553813"/>
                    </a:ext>
                  </a:extLst>
                </a:gridCol>
              </a:tblGrid>
              <a:tr h="43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중간고사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기말고사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72430"/>
                  </a:ext>
                </a:extLst>
              </a:tr>
              <a:tr h="754309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종합심리검사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유드림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슬기로운세종생활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</a:p>
                    <a:p>
                      <a:pPr algn="l" latinLnBrk="1"/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수요커리어클래스 참여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학년 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진로적성검사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유드림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학년 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굿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JOB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굿세종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 </a:t>
                      </a:r>
                    </a:p>
                    <a:p>
                      <a:pPr algn="l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현직동문멘토링 참여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050797"/>
                  </a:ext>
                </a:extLst>
              </a:tr>
              <a:tr h="10775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출석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: 9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8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)~10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지각 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10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토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)~10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결석 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10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이후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출석 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9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)~12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                    17:00</a:t>
                      </a:r>
                      <a:r>
                        <a:rPr lang="en-US" altLang="ko-KR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까지</a:t>
                      </a:r>
                      <a:endParaRPr lang="en-US" altLang="ko-KR" sz="16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결석 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12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17:00 </a:t>
                      </a:r>
                      <a:r>
                        <a:rPr lang="ko-KR" altLang="en-US" sz="1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이후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292798"/>
                  </a:ext>
                </a:extLst>
              </a:tr>
            </a:tbl>
          </a:graphicData>
        </a:graphic>
      </p:graphicFrame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759332" y="3887533"/>
            <a:ext cx="24815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관련 문의</a:t>
            </a:r>
            <a:endParaRPr lang="ru-RU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61996" y="4947298"/>
            <a:ext cx="12501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4"/>
          <p:cNvSpPr/>
          <p:nvPr/>
        </p:nvSpPr>
        <p:spPr>
          <a:xfrm>
            <a:off x="861995" y="5097612"/>
            <a:ext cx="685622" cy="685622"/>
          </a:xfrm>
          <a:prstGeom prst="ellipse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15" name="TextBox 14"/>
          <p:cNvSpPr txBox="1"/>
          <p:nvPr/>
        </p:nvSpPr>
        <p:spPr>
          <a:xfrm>
            <a:off x="1734067" y="5139234"/>
            <a:ext cx="179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oboto Thin" charset="0"/>
              </a:rPr>
              <a:t>취업지원처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Roboto Thin" charset="0"/>
              </a:rPr>
              <a:t> 정상진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Roboto Thi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34066" y="5367736"/>
            <a:ext cx="2755121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Thin" charset="0"/>
              </a:rPr>
              <a:t>E-mail: </a:t>
            </a:r>
            <a:r>
              <a:rPr 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Thin" charset="0"/>
              </a:rPr>
              <a:t>sjjung@sejong.ac.kr</a:t>
            </a:r>
          </a:p>
          <a:p>
            <a:pPr algn="just">
              <a:lnSpc>
                <a:spcPct val="150000"/>
              </a:lnSpc>
            </a:pPr>
            <a:r>
              <a:rPr 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Thin" charset="0"/>
              </a:rPr>
              <a:t>Tel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Thin" charset="0"/>
              </a:rPr>
              <a:t>: </a:t>
            </a:r>
            <a:r>
              <a:rPr lang="en-US" sz="13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Thin" charset="0"/>
              </a:rPr>
              <a:t>02-3408-3059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 Thin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Thin" charset="0"/>
              </a:rPr>
              <a:t>세종대학교 학생회관 </a:t>
            </a:r>
            <a:r>
              <a:rPr lang="en-US" altLang="ko-K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Thin" charset="0"/>
              </a:rPr>
              <a:t>308</a:t>
            </a:r>
            <a:r>
              <a: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Thin" charset="0"/>
              </a:rPr>
              <a:t>호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 Thin" charset="0"/>
              </a:rPr>
              <a:t> </a:t>
            </a:r>
          </a:p>
        </p:txBody>
      </p:sp>
      <p:sp>
        <p:nvSpPr>
          <p:cNvPr id="17" name="Freeform 10"/>
          <p:cNvSpPr>
            <a:spLocks noEditPoints="1"/>
          </p:cNvSpPr>
          <p:nvPr/>
        </p:nvSpPr>
        <p:spPr bwMode="auto">
          <a:xfrm>
            <a:off x="1048446" y="5231167"/>
            <a:ext cx="327008" cy="361293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cubicBezTo>
                  <a:pt x="7" y="154"/>
                  <a:pt x="7" y="154"/>
                  <a:pt x="7" y="154"/>
                </a:cubic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cubicBezTo>
                  <a:pt x="158" y="135"/>
                  <a:pt x="158" y="135"/>
                  <a:pt x="158" y="135"/>
                </a:cubic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cubicBezTo>
                  <a:pt x="187" y="208"/>
                  <a:pt x="187" y="208"/>
                  <a:pt x="187" y="208"/>
                </a:cubic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026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utoShape 34"/>
          <p:cNvSpPr>
            <a:spLocks/>
          </p:cNvSpPr>
          <p:nvPr/>
        </p:nvSpPr>
        <p:spPr bwMode="auto">
          <a:xfrm>
            <a:off x="6173083" y="4284385"/>
            <a:ext cx="84843" cy="95942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7196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7225BF-1824-44A1-860B-F081A985EB00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0C3AC0-04A7-4054-BC5E-72D98CE1C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6" r="24404"/>
          <a:stretch/>
        </p:blipFill>
        <p:spPr>
          <a:xfrm>
            <a:off x="3498209" y="857250"/>
            <a:ext cx="5628121" cy="591841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9D504C72-15E9-4FCA-B707-EEDF29FAF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학생경력개발시스템</a:t>
            </a:r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https://udream.sejong.ac.kr/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8D9BC4-B77A-4B68-A181-D4E3856E0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8" t="37064" r="43647" b="14618"/>
          <a:stretch/>
        </p:blipFill>
        <p:spPr>
          <a:xfrm>
            <a:off x="814388" y="2228239"/>
            <a:ext cx="1941622" cy="38931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E5E36A-684A-4F2F-AEDF-C10CE32B34C0}"/>
              </a:ext>
            </a:extLst>
          </p:cNvPr>
          <p:cNvSpPr/>
          <p:nvPr/>
        </p:nvSpPr>
        <p:spPr>
          <a:xfrm>
            <a:off x="2021197" y="2592198"/>
            <a:ext cx="646502" cy="67950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A365D0-BB10-42C5-9E95-00870077E081}"/>
              </a:ext>
            </a:extLst>
          </p:cNvPr>
          <p:cNvSpPr/>
          <p:nvPr/>
        </p:nvSpPr>
        <p:spPr>
          <a:xfrm>
            <a:off x="6527487" y="6121340"/>
            <a:ext cx="393430" cy="46401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67131A8-2C57-4308-B43B-4B06661FB656}"/>
              </a:ext>
            </a:extLst>
          </p:cNvPr>
          <p:cNvCxnSpPr>
            <a:cxnSpLocks/>
          </p:cNvCxnSpPr>
          <p:nvPr/>
        </p:nvCxnSpPr>
        <p:spPr>
          <a:xfrm>
            <a:off x="3171354" y="4013608"/>
            <a:ext cx="3086572" cy="1824606"/>
          </a:xfrm>
          <a:prstGeom prst="straightConnector1">
            <a:avLst/>
          </a:prstGeom>
          <a:ln w="76200">
            <a:solidFill>
              <a:srgbClr val="A12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6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0019" y="1278413"/>
            <a:ext cx="557213" cy="52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975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 page</a:t>
            </a:r>
            <a:endParaRPr lang="en-US" altLang="ko-KR" sz="975" spc="225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Shape 388">
            <a:extLst>
              <a:ext uri="{FF2B5EF4-FFF2-40B4-BE49-F238E27FC236}">
                <a16:creationId xmlns:a16="http://schemas.microsoft.com/office/drawing/2014/main" id="{58FD1F58-D1AC-43FE-A8B8-F87ABFBAA515}"/>
              </a:ext>
            </a:extLst>
          </p:cNvPr>
          <p:cNvSpPr/>
          <p:nvPr/>
        </p:nvSpPr>
        <p:spPr>
          <a:xfrm>
            <a:off x="299456" y="2043408"/>
            <a:ext cx="4038185" cy="43573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Autofit/>
          </a:bodyPr>
          <a:lstStyle/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A120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A120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취업지원 프로그램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각종 취업 정보 제공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맞춤형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: 1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진로 및 취업 상담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진로탐색과 역량개발을 위한 취업 관련 교과목 개설 운영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취업 특강 및 설명회 등 취업 관련 프로그램 운영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모의면접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취업특강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이력서 및 자기소개서 클리닉 등 </a:t>
            </a:r>
          </a:p>
          <a:p>
            <a:pPr>
              <a:lnSpc>
                <a:spcPct val="160000"/>
              </a:lnSpc>
            </a:pP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A120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A120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현장실습 프로그램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▸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현장실습 신청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60000"/>
              </a:lnSpc>
            </a:pPr>
            <a:r>
              <a:rPr lang="ko-KR" altLang="en-US" sz="1600" dirty="0">
                <a:solidFill>
                  <a:srgbClr val="A120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A120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진로</a:t>
            </a:r>
            <a:r>
              <a:rPr lang="en-US" altLang="ko-KR" sz="1600" dirty="0">
                <a:solidFill>
                  <a:srgbClr val="A120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A120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취업 관련 검사</a:t>
            </a:r>
            <a:endParaRPr lang="en-US" altLang="ko-KR" sz="1600" dirty="0">
              <a:solidFill>
                <a:srgbClr val="A1203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60000"/>
              </a:lnSpc>
            </a:pPr>
            <a:r>
              <a:rPr lang="ko-KR" altLang="en-US" sz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▸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종합심리검사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A3490A-8F37-4BF7-B3FA-4B4414888BD5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1FE30-1E6A-4647-B1EB-51E853306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학생경력개발시스템</a:t>
            </a:r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https://udream.sejong.ac.kr/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996" y="399159"/>
            <a:ext cx="4588625" cy="62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4C5226-1EDC-42F8-8E6F-6A7131B38A9C}"/>
              </a:ext>
            </a:extLst>
          </p:cNvPr>
          <p:cNvSpPr/>
          <p:nvPr/>
        </p:nvSpPr>
        <p:spPr>
          <a:xfrm>
            <a:off x="585789" y="2661987"/>
            <a:ext cx="1543802" cy="601579"/>
          </a:xfrm>
          <a:prstGeom prst="rect">
            <a:avLst/>
          </a:prstGeom>
          <a:solidFill>
            <a:srgbClr val="A1203C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78245D-4F8D-433C-8CD2-6B227366CBBF}"/>
              </a:ext>
            </a:extLst>
          </p:cNvPr>
          <p:cNvSpPr/>
          <p:nvPr/>
        </p:nvSpPr>
        <p:spPr>
          <a:xfrm>
            <a:off x="2195766" y="2661987"/>
            <a:ext cx="1543802" cy="601579"/>
          </a:xfrm>
          <a:prstGeom prst="rect">
            <a:avLst/>
          </a:prstGeom>
          <a:solidFill>
            <a:srgbClr val="A1203C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46B809-F48B-470F-89A5-CBB88DF53F7D}"/>
              </a:ext>
            </a:extLst>
          </p:cNvPr>
          <p:cNvSpPr/>
          <p:nvPr/>
        </p:nvSpPr>
        <p:spPr>
          <a:xfrm>
            <a:off x="3805742" y="2661987"/>
            <a:ext cx="1543802" cy="601579"/>
          </a:xfrm>
          <a:prstGeom prst="rect">
            <a:avLst/>
          </a:prstGeom>
          <a:solidFill>
            <a:srgbClr val="A1203C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92F3A5-6ACF-4827-B29A-FCDDEC3D28CF}"/>
              </a:ext>
            </a:extLst>
          </p:cNvPr>
          <p:cNvSpPr/>
          <p:nvPr/>
        </p:nvSpPr>
        <p:spPr>
          <a:xfrm>
            <a:off x="5415718" y="2661987"/>
            <a:ext cx="1543802" cy="601579"/>
          </a:xfrm>
          <a:prstGeom prst="rect">
            <a:avLst/>
          </a:prstGeom>
          <a:solidFill>
            <a:srgbClr val="A1203C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785829-6FAE-4CC1-9830-574BA91C9ADC}"/>
              </a:ext>
            </a:extLst>
          </p:cNvPr>
          <p:cNvSpPr/>
          <p:nvPr/>
        </p:nvSpPr>
        <p:spPr>
          <a:xfrm>
            <a:off x="7025695" y="2661987"/>
            <a:ext cx="1543802" cy="601579"/>
          </a:xfrm>
          <a:prstGeom prst="rect">
            <a:avLst/>
          </a:prstGeom>
          <a:solidFill>
            <a:srgbClr val="A1203C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2" y="2772696"/>
            <a:ext cx="13152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교과목명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B11DED-268D-45BD-BDC8-DD442F47D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0064" y="2772696"/>
            <a:ext cx="13152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대상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2BDA0-C34C-471F-9F51-F70320ECF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0040" y="2772696"/>
            <a:ext cx="13152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구분</a:t>
            </a:r>
            <a:r>
              <a:rPr lang="en-US" altLang="ko-KR" sz="2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/</a:t>
            </a:r>
            <a:r>
              <a:rPr lang="ko-KR" altLang="en-US" sz="2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학점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757D76-6674-403E-8754-7862DF97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017" y="2772696"/>
            <a:ext cx="13152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시간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4C870A-A30A-447D-B1BA-04E075E45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993" y="2772696"/>
            <a:ext cx="13152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장소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A101A4-5F9C-42BF-AC7B-080D0383A016}"/>
              </a:ext>
            </a:extLst>
          </p:cNvPr>
          <p:cNvSpPr/>
          <p:nvPr/>
        </p:nvSpPr>
        <p:spPr>
          <a:xfrm>
            <a:off x="585789" y="3293646"/>
            <a:ext cx="1543802" cy="1882942"/>
          </a:xfrm>
          <a:prstGeom prst="rect">
            <a:avLst/>
          </a:prstGeom>
          <a:solidFill>
            <a:schemeClr val="bg1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B8EE33-300B-4125-A27E-007A6CDF852F}"/>
              </a:ext>
            </a:extLst>
          </p:cNvPr>
          <p:cNvSpPr/>
          <p:nvPr/>
        </p:nvSpPr>
        <p:spPr>
          <a:xfrm>
            <a:off x="2195764" y="3293646"/>
            <a:ext cx="1543802" cy="1882942"/>
          </a:xfrm>
          <a:prstGeom prst="rect">
            <a:avLst/>
          </a:prstGeom>
          <a:solidFill>
            <a:schemeClr val="bg1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1EB0D9-215C-46EA-BAB4-CB0584E5F72E}"/>
              </a:ext>
            </a:extLst>
          </p:cNvPr>
          <p:cNvSpPr/>
          <p:nvPr/>
        </p:nvSpPr>
        <p:spPr>
          <a:xfrm>
            <a:off x="3805740" y="3293646"/>
            <a:ext cx="1543802" cy="1882942"/>
          </a:xfrm>
          <a:prstGeom prst="rect">
            <a:avLst/>
          </a:prstGeom>
          <a:solidFill>
            <a:schemeClr val="bg1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054C59-E012-47D7-86F5-AE503ED38888}"/>
              </a:ext>
            </a:extLst>
          </p:cNvPr>
          <p:cNvSpPr/>
          <p:nvPr/>
        </p:nvSpPr>
        <p:spPr>
          <a:xfrm>
            <a:off x="5415715" y="3293646"/>
            <a:ext cx="1543802" cy="1882942"/>
          </a:xfrm>
          <a:prstGeom prst="rect">
            <a:avLst/>
          </a:prstGeom>
          <a:solidFill>
            <a:schemeClr val="bg1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12CD07-3583-4E16-BF8C-6103F57EE82B}"/>
              </a:ext>
            </a:extLst>
          </p:cNvPr>
          <p:cNvSpPr/>
          <p:nvPr/>
        </p:nvSpPr>
        <p:spPr>
          <a:xfrm>
            <a:off x="7025695" y="3293646"/>
            <a:ext cx="1543802" cy="1882942"/>
          </a:xfrm>
          <a:prstGeom prst="rect">
            <a:avLst/>
          </a:prstGeom>
          <a:solidFill>
            <a:schemeClr val="bg1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7038FB-897B-4587-81E1-F525D25D2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13" y="3963516"/>
            <a:ext cx="1363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취업과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진로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8D7176-81A1-4B0D-82F5-32933F1AB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1745" y="4072953"/>
            <a:ext cx="1363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2~3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학년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61B9F5-C7B3-4D08-9505-52BB46C32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0041" y="3963516"/>
            <a:ext cx="1363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교양선택</a:t>
            </a:r>
            <a:endParaRPr lang="en-US" altLang="ko-KR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  <a:p>
            <a:pPr algn="ctr" eaLnBrk="1" hangingPunct="1"/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/2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학점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4B05F-2F8C-4968-BE8E-7156F0BF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54" y="3963516"/>
            <a:ext cx="1363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목요일 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13~15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2D052-6801-4188-B161-F1599DDAE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993" y="3934453"/>
            <a:ext cx="1363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AI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센터</a:t>
            </a:r>
            <a:endParaRPr lang="en-US" altLang="ko-KR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  <a:p>
            <a:pPr algn="ctr" eaLnBrk="1" hangingPunct="1"/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B107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D6EDD7-8C72-41A8-A2E0-603247E2CD2D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398" y="1231043"/>
            <a:ext cx="13152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>
                <a:solidFill>
                  <a:srgbClr val="A1203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성적산출</a:t>
            </a:r>
            <a:endParaRPr lang="en-US" altLang="ko-KR" sz="2100" dirty="0">
              <a:solidFill>
                <a:srgbClr val="A1203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CB514C-AD11-4A29-9189-B9C127BCF044}"/>
              </a:ext>
            </a:extLst>
          </p:cNvPr>
          <p:cNvGrpSpPr/>
          <p:nvPr/>
        </p:nvGrpSpPr>
        <p:grpSpPr>
          <a:xfrm>
            <a:off x="3063775" y="2366558"/>
            <a:ext cx="481088" cy="481088"/>
            <a:chOff x="1823433" y="1679386"/>
            <a:chExt cx="977482" cy="977482"/>
          </a:xfrm>
          <a:solidFill>
            <a:srgbClr val="A1203C"/>
          </a:solidFill>
        </p:grpSpPr>
        <p:sp>
          <p:nvSpPr>
            <p:cNvPr id="38" name="더하기 기호 37">
              <a:extLst>
                <a:ext uri="{FF2B5EF4-FFF2-40B4-BE49-F238E27FC236}">
                  <a16:creationId xmlns:a16="http://schemas.microsoft.com/office/drawing/2014/main" id="{572DC909-0814-48F6-92CF-93B43737FAAF}"/>
                </a:ext>
              </a:extLst>
            </p:cNvPr>
            <p:cNvSpPr/>
            <p:nvPr/>
          </p:nvSpPr>
          <p:spPr>
            <a:xfrm>
              <a:off x="1823433" y="1679386"/>
              <a:ext cx="977482" cy="977482"/>
            </a:xfrm>
            <a:prstGeom prst="mathPlus">
              <a:avLst/>
            </a:prstGeom>
            <a:grpFill/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더하기 기호 4">
              <a:extLst>
                <a:ext uri="{FF2B5EF4-FFF2-40B4-BE49-F238E27FC236}">
                  <a16:creationId xmlns:a16="http://schemas.microsoft.com/office/drawing/2014/main" id="{1D23B232-0201-4629-93C0-96A4EC4EF9AE}"/>
                </a:ext>
              </a:extLst>
            </p:cNvPr>
            <p:cNvSpPr txBox="1"/>
            <p:nvPr/>
          </p:nvSpPr>
          <p:spPr>
            <a:xfrm>
              <a:off x="1952998" y="2053175"/>
              <a:ext cx="718352" cy="2299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3500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788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1" name="같음 기호 40">
            <a:extLst>
              <a:ext uri="{FF2B5EF4-FFF2-40B4-BE49-F238E27FC236}">
                <a16:creationId xmlns:a16="http://schemas.microsoft.com/office/drawing/2014/main" id="{D27B103C-F9B5-4C3A-8DA9-68401DAA3942}"/>
              </a:ext>
            </a:extLst>
          </p:cNvPr>
          <p:cNvSpPr/>
          <p:nvPr/>
        </p:nvSpPr>
        <p:spPr>
          <a:xfrm>
            <a:off x="5647528" y="2366558"/>
            <a:ext cx="481088" cy="481088"/>
          </a:xfrm>
          <a:prstGeom prst="mathEqual">
            <a:avLst/>
          </a:prstGeom>
          <a:solidFill>
            <a:srgbClr val="A1203C"/>
          </a:soli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69C51F4-7B37-4803-9F47-22E0EB8F1544}"/>
              </a:ext>
            </a:extLst>
          </p:cNvPr>
          <p:cNvSpPr/>
          <p:nvPr/>
        </p:nvSpPr>
        <p:spPr>
          <a:xfrm>
            <a:off x="1308747" y="1900461"/>
            <a:ext cx="1413284" cy="1413284"/>
          </a:xfrm>
          <a:prstGeom prst="ellipse">
            <a:avLst/>
          </a:prstGeom>
          <a:solidFill>
            <a:schemeClr val="bg1"/>
          </a:solidFill>
          <a:ln w="76200"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03EC741-CF3F-485B-A862-C3D43C8A8102}"/>
              </a:ext>
            </a:extLst>
          </p:cNvPr>
          <p:cNvSpPr/>
          <p:nvPr/>
        </p:nvSpPr>
        <p:spPr>
          <a:xfrm>
            <a:off x="3865358" y="1900461"/>
            <a:ext cx="1413284" cy="1413284"/>
          </a:xfrm>
          <a:prstGeom prst="ellipse">
            <a:avLst/>
          </a:prstGeom>
          <a:solidFill>
            <a:schemeClr val="bg1"/>
          </a:solidFill>
          <a:ln w="76200"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AEBE60C-0768-49CB-9C13-E238D327AF5A}"/>
              </a:ext>
            </a:extLst>
          </p:cNvPr>
          <p:cNvSpPr/>
          <p:nvPr/>
        </p:nvSpPr>
        <p:spPr>
          <a:xfrm>
            <a:off x="6447136" y="1900461"/>
            <a:ext cx="1413284" cy="1413284"/>
          </a:xfrm>
          <a:prstGeom prst="ellipse">
            <a:avLst/>
          </a:prstGeom>
          <a:solidFill>
            <a:schemeClr val="bg1"/>
          </a:solidFill>
          <a:ln w="76200"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D0E50A-2479-4B33-92AE-DBB472DEE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366" y="2295478"/>
            <a:ext cx="1363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출석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  <a:p>
            <a:pPr algn="ctr" eaLnBrk="1" hangingPunct="1"/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7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0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44ED7D-E46A-475A-9644-9DC243366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0239" y="2295477"/>
            <a:ext cx="1363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중간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/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기말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  <a:p>
            <a:pPr algn="ctr" eaLnBrk="1" hangingPunct="1"/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2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0/10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55C240-4061-4016-A395-AF6A1E5D3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731" y="2295477"/>
            <a:ext cx="1363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총합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  <a:p>
            <a:pPr algn="ctr" eaLnBrk="1" hangingPunct="1"/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100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9A5342-F2BC-4FD1-A8B6-FF304F3A28AD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641" y="4167584"/>
            <a:ext cx="5712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4</a:t>
            </a:r>
            <a:r>
              <a:rPr lang="ko-KR" altLang="en-US" sz="1500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회 이상 결석 </a:t>
            </a:r>
            <a:r>
              <a:rPr lang="ko-KR" alt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시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성적 상관없이 </a:t>
            </a:r>
            <a:r>
              <a:rPr lang="en-US" altLang="ko-KR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NP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641" y="5327571"/>
            <a:ext cx="5712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중간</a:t>
            </a:r>
            <a:r>
              <a:rPr lang="en-US" altLang="ko-KR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/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기말 고사 </a:t>
            </a:r>
            <a:r>
              <a:rPr lang="ko-KR" altLang="en-US" sz="15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미실시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= </a:t>
            </a:r>
            <a:r>
              <a:rPr lang="ko-KR" altLang="en-US" sz="1500" u="sng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해당주차</a:t>
            </a:r>
            <a:r>
              <a:rPr lang="ko-KR" altLang="en-US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결석 처리 </a:t>
            </a:r>
            <a:r>
              <a:rPr lang="en-US" altLang="ko-KR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+ </a:t>
            </a:r>
            <a:r>
              <a:rPr lang="ko-KR" altLang="en-US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중간</a:t>
            </a:r>
            <a:r>
              <a:rPr lang="en-US" altLang="ko-KR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/</a:t>
            </a:r>
            <a:r>
              <a:rPr lang="ko-KR" altLang="en-US" sz="1500" u="sng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기말성적</a:t>
            </a:r>
            <a:r>
              <a:rPr lang="ko-KR" altLang="en-US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0 </a:t>
            </a:r>
            <a:endParaRPr lang="en-US" altLang="ko-KR" sz="1500" u="sng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640" y="4528287"/>
            <a:ext cx="66009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중간</a:t>
            </a:r>
            <a:r>
              <a:rPr lang="en-US" altLang="ko-KR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/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기말 </a:t>
            </a:r>
            <a:r>
              <a:rPr lang="ko-KR" altLang="en-US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과제 </a:t>
            </a:r>
            <a:r>
              <a:rPr lang="ko-KR" altLang="en-US" sz="1500" u="sng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미제출</a:t>
            </a:r>
            <a:r>
              <a:rPr lang="ko-KR" altLang="en-US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시 결석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1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회 </a:t>
            </a:r>
            <a:r>
              <a:rPr lang="en-US" altLang="ko-KR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/ </a:t>
            </a:r>
            <a:r>
              <a:rPr lang="ko-KR" alt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지연 제출 시 지각 </a:t>
            </a:r>
            <a:r>
              <a:rPr lang="en-US" altLang="ko-KR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1</a:t>
            </a:r>
            <a:r>
              <a:rPr lang="ko-KR" alt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회 처리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641" y="4922267"/>
            <a:ext cx="5712056" cy="41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중간</a:t>
            </a:r>
            <a:r>
              <a:rPr lang="en-US" altLang="ko-KR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/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기말 과제 지연 제출</a:t>
            </a:r>
            <a:r>
              <a:rPr lang="en-US" altLang="ko-KR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(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지각</a:t>
            </a:r>
            <a:r>
              <a:rPr lang="en-US" altLang="ko-KR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)</a:t>
            </a:r>
            <a:r>
              <a:rPr lang="ko-KR" altLang="en-US" sz="15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시 </a:t>
            </a:r>
            <a:r>
              <a:rPr lang="ko-KR" altLang="en-US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점수의 </a:t>
            </a:r>
            <a:r>
              <a:rPr lang="en-US" altLang="ko-KR" sz="1500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50% </a:t>
            </a:r>
            <a:r>
              <a:rPr lang="ko-KR" altLang="en-US" sz="1500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부여</a:t>
            </a:r>
            <a:endParaRPr lang="en-US" altLang="ko-KR" sz="1500" u="sng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640" y="6091332"/>
            <a:ext cx="7357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점수 계산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: </a:t>
            </a:r>
            <a:r>
              <a:rPr lang="en-US" altLang="ko-KR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{100÷15x</a:t>
            </a:r>
            <a:r>
              <a:rPr lang="ko-KR" altLang="en-US" sz="15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출석일수</a:t>
            </a:r>
            <a:r>
              <a:rPr lang="en-US" altLang="ko-KR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*0.7(</a:t>
            </a:r>
            <a:r>
              <a:rPr lang="ko-KR" altLang="en-US" sz="15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출석비율</a:t>
            </a:r>
            <a:r>
              <a:rPr lang="en-US" altLang="ko-KR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)}+</a:t>
            </a:r>
            <a:r>
              <a:rPr lang="ko-KR" altLang="en-US" sz="15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중간성적</a:t>
            </a:r>
            <a:r>
              <a:rPr lang="en-US" altLang="ko-KR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+</a:t>
            </a:r>
            <a:r>
              <a:rPr lang="ko-KR" altLang="en-US" sz="15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기말성적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223" y="3361172"/>
            <a:ext cx="571205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성적 평가 및 감점 요인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641" y="3816429"/>
            <a:ext cx="5712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총점 </a:t>
            </a:r>
            <a:r>
              <a:rPr lang="en-US" altLang="ko-KR" sz="15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80</a:t>
            </a:r>
            <a:r>
              <a:rPr lang="ko-KR" altLang="en-US" sz="15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점 미만 </a:t>
            </a:r>
            <a:r>
              <a:rPr lang="en-US" altLang="ko-KR" sz="15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NP</a:t>
            </a:r>
            <a:endParaRPr lang="en-US" altLang="ko-KR" sz="1500" b="1" u="sng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2EA91E-D09D-441D-A16D-46D280E1A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640" y="5689921"/>
            <a:ext cx="6808719" cy="41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ㆍ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15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유체크</a:t>
            </a:r>
            <a:r>
              <a:rPr lang="ko-KR" alt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 이용하여 입</a:t>
            </a:r>
            <a:r>
              <a:rPr lang="en-US" altLang="ko-KR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/</a:t>
            </a:r>
            <a:r>
              <a:rPr lang="ko-KR" alt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퇴실 시 체크</a:t>
            </a:r>
            <a:r>
              <a:rPr lang="en-US" altLang="ko-KR" sz="1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. </a:t>
            </a:r>
            <a:r>
              <a:rPr lang="ko-KR" altLang="en-US" sz="1500" u="sng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Black" panose="020B0A02040204020203" pitchFamily="34" charset="0"/>
              </a:rPr>
              <a:t>퇴실 체크 안할 시 결석 처리 됨</a:t>
            </a:r>
            <a:endParaRPr lang="en-US" altLang="ko-KR" sz="1500" u="sng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1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1" y="487440"/>
            <a:ext cx="369719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중간고사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– 1.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종합심리검사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1727378"/>
            <a:ext cx="7499312" cy="48895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517178" y="4646815"/>
            <a:ext cx="482138" cy="64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1" y="487440"/>
            <a:ext cx="369719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중간고사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– 1.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종합심리검사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8" y="1503103"/>
            <a:ext cx="7855787" cy="508694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93977" y="4172989"/>
            <a:ext cx="482138" cy="315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EB30BB-A59A-4F1C-94A5-DF8022B0C4EE}"/>
              </a:ext>
            </a:extLst>
          </p:cNvPr>
          <p:cNvSpPr/>
          <p:nvPr/>
        </p:nvSpPr>
        <p:spPr>
          <a:xfrm>
            <a:off x="1" y="555886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8DED-987E-4316-85E7-5AD6C819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7" y="399159"/>
            <a:ext cx="42224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sz="3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  <a:p>
            <a:pPr eaLnBrk="1" hangingPunct="1"/>
            <a:r>
              <a:rPr lang="ko-KR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취업과 진로</a:t>
            </a:r>
            <a:endParaRPr lang="en-US" altLang="ko-KR" sz="27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5BEEA-D823-4626-8C82-25549E08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31" y="487440"/>
            <a:ext cx="369719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중간고사 </a:t>
            </a:r>
            <a:r>
              <a:rPr lang="en-US" altLang="ko-KR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– 1. </a:t>
            </a:r>
            <a:r>
              <a:rPr lang="ko-KR" altLang="en-US" sz="2100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종합심리검사</a:t>
            </a:r>
            <a:endParaRPr lang="en-US" altLang="ko-KR" sz="2100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2" y="991219"/>
            <a:ext cx="6360123" cy="55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</TotalTime>
  <Words>906</Words>
  <Application>Microsoft Office PowerPoint</Application>
  <PresentationFormat>화면 슬라이드 쇼(4:3)</PresentationFormat>
  <Paragraphs>166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Arial</vt:lpstr>
      <vt:lpstr>나눔스퀘어</vt:lpstr>
      <vt:lpstr>나눔스퀘어 ExtraBold</vt:lpstr>
      <vt:lpstr>Calibri Light</vt:lpstr>
      <vt:lpstr>Calibri</vt:lpstr>
      <vt:lpstr>나눔스퀘어 Bold</vt:lpstr>
      <vt:lpstr>Roboto Thin</vt:lpstr>
      <vt:lpstr>맑은 고딕</vt:lpstr>
      <vt:lpstr>나눔고딕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SEJONG</cp:lastModifiedBy>
  <cp:revision>192</cp:revision>
  <cp:lastPrinted>2022-08-16T00:02:15Z</cp:lastPrinted>
  <dcterms:created xsi:type="dcterms:W3CDTF">2017-09-09T13:40:14Z</dcterms:created>
  <dcterms:modified xsi:type="dcterms:W3CDTF">2023-09-06T04:16:48Z</dcterms:modified>
</cp:coreProperties>
</file>